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7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</p:sldIdLst>
  <p:sldSz cy="8229600" cx="14630400"/>
  <p:notesSz cx="8229600" cy="14630400"/>
  <p:embeddedFontLst>
    <p:embeddedFont>
      <p:font typeface="Geist"/>
      <p:regular r:id="rId13"/>
      <p:bold r:id="rId1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font" Target="fonts/Geist-regular.fntdata"/><Relationship Id="rId12" Type="http://schemas.openxmlformats.org/officeDocument/2006/relationships/slide" Target="slides/slide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4" Type="http://schemas.openxmlformats.org/officeDocument/2006/relationships/font" Target="fonts/Geist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/>
              <a:t>‹#›</a:t>
            </a:fld>
            <a:endParaRPr b="0" i="0" sz="1200" u="none" cap="none" strike="noStrike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" name="Google Shape;45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" name="Google Shape;54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" name="Google Shape;64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3" name="Google Shape;83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2" name="Google Shape;102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6" name="Google Shape;116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5" name="Google Shape;135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0" name="Google Shape;160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 master">
  <p:cSld name="Slide 1 master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1" name="Google Shape;11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3" name="Google Shape;13;p2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 master">
  <p:cSld name="Slide 2 mast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5" name="Google Shape;15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7" name="Google Shape;17;p3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master">
  <p:cSld name="Slide 3 mast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9" name="Google Shape;19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1" name="Google Shape;21;p4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4 master">
  <p:cSld name="Slide 4 mast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3" name="Google Shape;23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5" name="Google Shape;25;p5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5 master">
  <p:cSld name="Slide 5 master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7" name="Google Shape;27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9" name="Google Shape;29;p6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6 master">
  <p:cSld name="Slide 6 master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1" name="Google Shape;31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3" name="Google Shape;33;p7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7 master">
  <p:cSld name="Slide 7 master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5" name="Google Shape;35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7" name="Google Shape;37;p8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8 master">
  <p:cSld name="Slide 8 master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9" name="Google Shape;39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1" name="Google Shape;41;p9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0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4.png"/><Relationship Id="rId4" Type="http://schemas.openxmlformats.org/officeDocument/2006/relationships/image" Target="../media/image22.png"/><Relationship Id="rId5" Type="http://schemas.openxmlformats.org/officeDocument/2006/relationships/image" Target="../media/image20.png"/><Relationship Id="rId6" Type="http://schemas.openxmlformats.org/officeDocument/2006/relationships/image" Target="../media/image17.png"/><Relationship Id="rId7" Type="http://schemas.openxmlformats.org/officeDocument/2006/relationships/image" Target="../media/image1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8" name="Google Shape;48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76072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11"/>
          <p:cNvSpPr/>
          <p:nvPr/>
        </p:nvSpPr>
        <p:spPr>
          <a:xfrm>
            <a:off x="6280190" y="757952"/>
            <a:ext cx="7556421" cy="21263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006747"/>
              </a:buClr>
              <a:buSzPts val="4450"/>
              <a:buFont typeface="Arial"/>
              <a:buNone/>
            </a:pPr>
            <a:r>
              <a:rPr b="1" i="0" lang="en-US" sz="4450" u="none" cap="none" strike="noStrike">
                <a:solidFill>
                  <a:srgbClr val="006747"/>
                </a:solidFill>
                <a:latin typeface="Arial"/>
                <a:ea typeface="Arial"/>
                <a:cs typeface="Arial"/>
                <a:sym typeface="Arial"/>
              </a:rPr>
              <a:t>Sportify: Il Futuro dell'Organizzazione di Calcetto e Tornei</a:t>
            </a:r>
            <a:endParaRPr b="0" i="0" sz="4450" u="none" cap="none" strike="noStrike"/>
          </a:p>
        </p:txBody>
      </p:sp>
      <p:sp>
        <p:nvSpPr>
          <p:cNvPr id="50" name="Google Shape;50;p11"/>
          <p:cNvSpPr/>
          <p:nvPr/>
        </p:nvSpPr>
        <p:spPr>
          <a:xfrm>
            <a:off x="6280190" y="3224451"/>
            <a:ext cx="7556421" cy="21774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B4A4A"/>
              </a:buClr>
              <a:buSzPts val="1750"/>
              <a:buFont typeface="Geist"/>
              <a:buNone/>
            </a:pPr>
            <a:r>
              <a:rPr b="0" i="0" lang="en-US" sz="1750" u="none" cap="none" strike="noStrike">
                <a:solidFill>
                  <a:srgbClr val="4B4A4A"/>
                </a:solidFill>
                <a:latin typeface="Geist"/>
                <a:ea typeface="Geist"/>
                <a:cs typeface="Geist"/>
                <a:sym typeface="Geist"/>
              </a:rPr>
              <a:t>Sportify è una piattaforma innovativa progettata per facilitare l'organizzazione di partite di calcetto e tornei amatoriali. L'app consente agli utenti di postare eventi sportivi nella loro zona, creando una comunità attiva e interconnessa. Grazie a un'interfaccia intuitiva e funzioni avanzate di gestione dei tornei, Sportify trasforma il modo in cui gli appassionati di calcio amatoriale si incontrano e competono.</a:t>
            </a:r>
            <a:endParaRPr b="0" i="0" sz="1750" u="none" cap="none" strike="noStrike"/>
          </a:p>
        </p:txBody>
      </p:sp>
      <p:sp>
        <p:nvSpPr>
          <p:cNvPr id="51" name="Google Shape;51;p11"/>
          <p:cNvSpPr/>
          <p:nvPr/>
        </p:nvSpPr>
        <p:spPr>
          <a:xfrm>
            <a:off x="6280190" y="5657017"/>
            <a:ext cx="7556421" cy="18145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B4A4A"/>
              </a:buClr>
              <a:buSzPts val="1750"/>
              <a:buFont typeface="Geist"/>
              <a:buNone/>
            </a:pPr>
            <a:r>
              <a:rPr b="0" i="0" lang="en-US" sz="1750" u="none" cap="none" strike="noStrike">
                <a:solidFill>
                  <a:srgbClr val="4B4A4A"/>
                </a:solidFill>
                <a:latin typeface="Geist"/>
                <a:ea typeface="Geist"/>
                <a:cs typeface="Geist"/>
                <a:sym typeface="Geist"/>
              </a:rPr>
              <a:t>Il nostro obiettivo è offrire un’esperienza semplice e coinvolgente che unisca tecnologia e passione sportiva, per stimolare la partecipazione e rafforzare il tessuto sociale attraverso lo sport. Con un tema verde che richiama energia, natura e salute, Sportify invita a un'attività sportiva condivisa e responsabile.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/>
          <p:nvPr/>
        </p:nvSpPr>
        <p:spPr>
          <a:xfrm>
            <a:off x="793790" y="1822609"/>
            <a:ext cx="13042821" cy="14175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006747"/>
              </a:buClr>
              <a:buSzPts val="4450"/>
              <a:buFont typeface="Arial"/>
              <a:buNone/>
            </a:pPr>
            <a:r>
              <a:rPr b="1" i="0" lang="en-US" sz="4450" u="none" cap="none" strike="noStrike">
                <a:solidFill>
                  <a:srgbClr val="006747"/>
                </a:solidFill>
                <a:latin typeface="Arial"/>
                <a:ea typeface="Arial"/>
                <a:cs typeface="Arial"/>
                <a:sym typeface="Arial"/>
              </a:rPr>
              <a:t>Come Funziona Sportify: Semplice, Veloce, Sociale</a:t>
            </a:r>
            <a:endParaRPr b="0" i="0" sz="4450" u="none" cap="none" strike="noStrike"/>
          </a:p>
        </p:txBody>
      </p:sp>
      <p:sp>
        <p:nvSpPr>
          <p:cNvPr id="58" name="Google Shape;58;p12"/>
          <p:cNvSpPr/>
          <p:nvPr/>
        </p:nvSpPr>
        <p:spPr>
          <a:xfrm>
            <a:off x="793790" y="3807143"/>
            <a:ext cx="3267908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6747"/>
              </a:buClr>
              <a:buSzPts val="2200"/>
              <a:buFont typeface="Arial"/>
              <a:buNone/>
            </a:pPr>
            <a:r>
              <a:rPr b="1" i="0" lang="en-US" sz="2200" u="none" cap="none" strike="noStrike">
                <a:solidFill>
                  <a:srgbClr val="006747"/>
                </a:solidFill>
                <a:latin typeface="Arial"/>
                <a:ea typeface="Arial"/>
                <a:cs typeface="Arial"/>
                <a:sym typeface="Arial"/>
              </a:rPr>
              <a:t>Organizzazione Partite</a:t>
            </a:r>
            <a:endParaRPr b="0" i="0" sz="2200" u="none" cap="none" strike="noStrike"/>
          </a:p>
        </p:txBody>
      </p:sp>
      <p:sp>
        <p:nvSpPr>
          <p:cNvPr id="59" name="Google Shape;59;p12"/>
          <p:cNvSpPr/>
          <p:nvPr/>
        </p:nvSpPr>
        <p:spPr>
          <a:xfrm>
            <a:off x="793790" y="4388287"/>
            <a:ext cx="6244709" cy="18145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B4A4A"/>
              </a:buClr>
              <a:buSzPts val="1750"/>
              <a:buFont typeface="Geist"/>
              <a:buNone/>
            </a:pPr>
            <a:r>
              <a:rPr b="0" i="0" lang="en-US" sz="1750" u="none" cap="none" strike="noStrike">
                <a:solidFill>
                  <a:srgbClr val="4B4A4A"/>
                </a:solidFill>
                <a:latin typeface="Geist"/>
                <a:ea typeface="Geist"/>
                <a:cs typeface="Geist"/>
                <a:sym typeface="Geist"/>
              </a:rPr>
              <a:t>Gli utenti possono creare eventi di calcetto inserendo data, ora e luogo. Il sistema mostra le partite attive vicino a loro, facilitando l’unione tra giocatori interessati. Iscriversi è immediato e permette di costruire gruppi dinamici per rivalità amichevoli o allenamenti.</a:t>
            </a:r>
            <a:endParaRPr b="0" i="0" sz="1750" u="none" cap="none" strike="noStrike"/>
          </a:p>
        </p:txBody>
      </p:sp>
      <p:sp>
        <p:nvSpPr>
          <p:cNvPr id="60" name="Google Shape;60;p12"/>
          <p:cNvSpPr/>
          <p:nvPr/>
        </p:nvSpPr>
        <p:spPr>
          <a:xfrm>
            <a:off x="7599521" y="3807143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6747"/>
              </a:buClr>
              <a:buSzPts val="2200"/>
              <a:buFont typeface="Arial"/>
              <a:buNone/>
            </a:pPr>
            <a:r>
              <a:rPr b="1" i="0" lang="en-US" sz="2200" u="none" cap="none" strike="noStrike">
                <a:solidFill>
                  <a:srgbClr val="006747"/>
                </a:solidFill>
                <a:latin typeface="Arial"/>
                <a:ea typeface="Arial"/>
                <a:cs typeface="Arial"/>
                <a:sym typeface="Arial"/>
              </a:rPr>
              <a:t>Gestione Tornei</a:t>
            </a:r>
            <a:endParaRPr b="0" i="0" sz="2200" u="none" cap="none" strike="noStrike"/>
          </a:p>
        </p:txBody>
      </p:sp>
      <p:sp>
        <p:nvSpPr>
          <p:cNvPr id="61" name="Google Shape;61;p12"/>
          <p:cNvSpPr/>
          <p:nvPr/>
        </p:nvSpPr>
        <p:spPr>
          <a:xfrm>
            <a:off x="7599521" y="4388287"/>
            <a:ext cx="6244709" cy="18145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B4A4A"/>
              </a:buClr>
              <a:buSzPts val="1750"/>
              <a:buFont typeface="Geist"/>
              <a:buNone/>
            </a:pPr>
            <a:r>
              <a:rPr b="0" i="0" lang="en-US" sz="1750" u="none" cap="none" strike="noStrike">
                <a:solidFill>
                  <a:srgbClr val="4B4A4A"/>
                </a:solidFill>
                <a:latin typeface="Geist"/>
                <a:ea typeface="Geist"/>
                <a:cs typeface="Geist"/>
                <a:sym typeface="Geist"/>
              </a:rPr>
              <a:t>Sportify integra un sistema avanzato per gestire tornei con calcolo automatico dei punti, classifiche aggiornate e gestione squadre. Le competizioni possono essere organizzate facilmente con un tracking completo delle partite e risultati in tempo reale.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67" name="Google Shape;67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69680" y="0"/>
            <a:ext cx="576072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3"/>
          <p:cNvSpPr/>
          <p:nvPr/>
        </p:nvSpPr>
        <p:spPr>
          <a:xfrm>
            <a:off x="724257" y="569357"/>
            <a:ext cx="7695486" cy="129325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691"/>
              </a:lnSpc>
              <a:spcBef>
                <a:spcPts val="0"/>
              </a:spcBef>
              <a:spcAft>
                <a:spcPts val="0"/>
              </a:spcAft>
              <a:buClr>
                <a:srgbClr val="006747"/>
              </a:buClr>
              <a:buSzPts val="4050"/>
              <a:buFont typeface="Arial"/>
              <a:buNone/>
            </a:pPr>
            <a:r>
              <a:rPr b="1" i="0" lang="en-US" sz="4050" u="none" cap="none" strike="noStrike">
                <a:solidFill>
                  <a:srgbClr val="006747"/>
                </a:solidFill>
                <a:latin typeface="Arial"/>
                <a:ea typeface="Arial"/>
                <a:cs typeface="Arial"/>
                <a:sym typeface="Arial"/>
              </a:rPr>
              <a:t>Analisi della Futura Azienda Sportify</a:t>
            </a:r>
            <a:endParaRPr b="0" i="0" sz="4050" u="none" cap="none" strike="noStrike"/>
          </a:p>
        </p:txBody>
      </p:sp>
      <p:sp>
        <p:nvSpPr>
          <p:cNvPr id="69" name="Google Shape;69;p13"/>
          <p:cNvSpPr/>
          <p:nvPr/>
        </p:nvSpPr>
        <p:spPr>
          <a:xfrm>
            <a:off x="724257" y="2173010"/>
            <a:ext cx="3744278" cy="2862501"/>
          </a:xfrm>
          <a:prstGeom prst="roundRect">
            <a:avLst>
              <a:gd fmla="val 6506" name="adj"/>
            </a:avLst>
          </a:prstGeom>
          <a:solidFill>
            <a:srgbClr val="D1EFE4"/>
          </a:solidFill>
          <a:ln cap="flat" cmpd="sng" w="9525">
            <a:solidFill>
              <a:srgbClr val="B7D5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13"/>
          <p:cNvSpPr/>
          <p:nvPr/>
        </p:nvSpPr>
        <p:spPr>
          <a:xfrm>
            <a:off x="938808" y="2387560"/>
            <a:ext cx="2586633" cy="3233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B4A4A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4B4A4A"/>
                </a:solidFill>
                <a:latin typeface="Arial"/>
                <a:ea typeface="Arial"/>
                <a:cs typeface="Arial"/>
                <a:sym typeface="Arial"/>
              </a:rPr>
              <a:t>Visione</a:t>
            </a:r>
            <a:endParaRPr b="0" i="0" sz="2000" u="none" cap="none" strike="noStrike"/>
          </a:p>
        </p:txBody>
      </p:sp>
      <p:sp>
        <p:nvSpPr>
          <p:cNvPr id="71" name="Google Shape;71;p13"/>
          <p:cNvSpPr/>
          <p:nvPr/>
        </p:nvSpPr>
        <p:spPr>
          <a:xfrm>
            <a:off x="938808" y="2834997"/>
            <a:ext cx="3315176" cy="19859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4B4A4A"/>
              </a:buClr>
              <a:buSzPts val="1600"/>
              <a:buFont typeface="Geist"/>
              <a:buNone/>
            </a:pPr>
            <a:r>
              <a:rPr b="0" i="0" lang="en-US" sz="1600" u="none" cap="none" strike="noStrike">
                <a:solidFill>
                  <a:srgbClr val="4B4A4A"/>
                </a:solidFill>
                <a:latin typeface="Geist"/>
                <a:ea typeface="Geist"/>
                <a:cs typeface="Geist"/>
                <a:sym typeface="Geist"/>
              </a:rPr>
              <a:t>Diventare la piattaforma leader in Italia per l'organizzazione di calcetto amatoriale e tornei sportivi, fomentando il senso di comunità e la socializzazione attraverso lo sport.</a:t>
            </a:r>
            <a:endParaRPr b="0" i="0" sz="1600" u="none" cap="none" strike="noStrike"/>
          </a:p>
        </p:txBody>
      </p:sp>
      <p:sp>
        <p:nvSpPr>
          <p:cNvPr id="72" name="Google Shape;72;p13"/>
          <p:cNvSpPr/>
          <p:nvPr/>
        </p:nvSpPr>
        <p:spPr>
          <a:xfrm>
            <a:off x="4675465" y="2173010"/>
            <a:ext cx="3744278" cy="2862501"/>
          </a:xfrm>
          <a:prstGeom prst="roundRect">
            <a:avLst>
              <a:gd fmla="val 6506" name="adj"/>
            </a:avLst>
          </a:prstGeom>
          <a:solidFill>
            <a:srgbClr val="D1EFE4"/>
          </a:solidFill>
          <a:ln cap="flat" cmpd="sng" w="9525">
            <a:solidFill>
              <a:srgbClr val="B7D5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13"/>
          <p:cNvSpPr/>
          <p:nvPr/>
        </p:nvSpPr>
        <p:spPr>
          <a:xfrm>
            <a:off x="4890016" y="2387560"/>
            <a:ext cx="2586633" cy="3233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B4A4A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4B4A4A"/>
                </a:solidFill>
                <a:latin typeface="Arial"/>
                <a:ea typeface="Arial"/>
                <a:cs typeface="Arial"/>
                <a:sym typeface="Arial"/>
              </a:rPr>
              <a:t>Missione</a:t>
            </a:r>
            <a:endParaRPr b="0" i="0" sz="2000" u="none" cap="none" strike="noStrike"/>
          </a:p>
        </p:txBody>
      </p:sp>
      <p:sp>
        <p:nvSpPr>
          <p:cNvPr id="74" name="Google Shape;74;p13"/>
          <p:cNvSpPr/>
          <p:nvPr/>
        </p:nvSpPr>
        <p:spPr>
          <a:xfrm>
            <a:off x="4890016" y="2834997"/>
            <a:ext cx="3315176" cy="19859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4B4A4A"/>
              </a:buClr>
              <a:buSzPts val="1600"/>
              <a:buFont typeface="Geist"/>
              <a:buNone/>
            </a:pPr>
            <a:r>
              <a:rPr b="0" i="0" lang="en-US" sz="1600" u="none" cap="none" strike="noStrike">
                <a:solidFill>
                  <a:srgbClr val="4B4A4A"/>
                </a:solidFill>
                <a:latin typeface="Geist"/>
                <a:ea typeface="Geist"/>
                <a:cs typeface="Geist"/>
                <a:sym typeface="Geist"/>
              </a:rPr>
              <a:t>Offrire un'app semplice e affidabile, con tecnologie all'avanguardia per connettere gli appassionati di calcio e rendere ogni partita o torneo un’esperienza unica.</a:t>
            </a:r>
            <a:endParaRPr b="0" i="0" sz="1600" u="none" cap="none" strike="noStrike"/>
          </a:p>
        </p:txBody>
      </p:sp>
      <p:sp>
        <p:nvSpPr>
          <p:cNvPr id="75" name="Google Shape;75;p13"/>
          <p:cNvSpPr/>
          <p:nvPr/>
        </p:nvSpPr>
        <p:spPr>
          <a:xfrm>
            <a:off x="724257" y="5242441"/>
            <a:ext cx="7695486" cy="2417683"/>
          </a:xfrm>
          <a:prstGeom prst="roundRect">
            <a:avLst>
              <a:gd fmla="val 7703" name="adj"/>
            </a:avLst>
          </a:prstGeom>
          <a:solidFill>
            <a:srgbClr val="D1EFE4"/>
          </a:solidFill>
          <a:ln cap="flat" cmpd="sng" w="9525">
            <a:solidFill>
              <a:srgbClr val="B7D5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3"/>
          <p:cNvSpPr/>
          <p:nvPr/>
        </p:nvSpPr>
        <p:spPr>
          <a:xfrm>
            <a:off x="938808" y="5456992"/>
            <a:ext cx="2586633" cy="3233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B4A4A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4B4A4A"/>
                </a:solidFill>
                <a:latin typeface="Arial"/>
                <a:ea typeface="Arial"/>
                <a:cs typeface="Arial"/>
                <a:sym typeface="Arial"/>
              </a:rPr>
              <a:t>Valori</a:t>
            </a:r>
            <a:endParaRPr b="0" i="0" sz="2000" u="none" cap="none" strike="noStrike"/>
          </a:p>
        </p:txBody>
      </p:sp>
      <p:sp>
        <p:nvSpPr>
          <p:cNvPr id="77" name="Google Shape;77;p13"/>
          <p:cNvSpPr/>
          <p:nvPr/>
        </p:nvSpPr>
        <p:spPr>
          <a:xfrm>
            <a:off x="938808" y="5904428"/>
            <a:ext cx="7266384" cy="33099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4B4A4A"/>
              </a:buClr>
              <a:buSzPts val="1600"/>
              <a:buFont typeface="Geist"/>
              <a:buChar char="•"/>
            </a:pPr>
            <a:r>
              <a:rPr b="0" i="0" lang="en-US" sz="1600" u="none" cap="none" strike="noStrike">
                <a:solidFill>
                  <a:srgbClr val="4B4A4A"/>
                </a:solidFill>
                <a:latin typeface="Geist"/>
                <a:ea typeface="Geist"/>
                <a:cs typeface="Geist"/>
                <a:sym typeface="Geist"/>
              </a:rPr>
              <a:t>Comunità e inclusione</a:t>
            </a:r>
            <a:endParaRPr b="0" i="0" sz="1600" u="none" cap="none" strike="noStrike"/>
          </a:p>
        </p:txBody>
      </p:sp>
      <p:sp>
        <p:nvSpPr>
          <p:cNvPr id="78" name="Google Shape;78;p13"/>
          <p:cNvSpPr/>
          <p:nvPr/>
        </p:nvSpPr>
        <p:spPr>
          <a:xfrm>
            <a:off x="938808" y="6307812"/>
            <a:ext cx="7266384" cy="33099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4B4A4A"/>
              </a:buClr>
              <a:buSzPts val="1600"/>
              <a:buFont typeface="Geist"/>
              <a:buChar char="•"/>
            </a:pPr>
            <a:r>
              <a:rPr b="0" i="0" lang="en-US" sz="1600" u="none" cap="none" strike="noStrike">
                <a:solidFill>
                  <a:srgbClr val="4B4A4A"/>
                </a:solidFill>
                <a:latin typeface="Geist"/>
                <a:ea typeface="Geist"/>
                <a:cs typeface="Geist"/>
                <a:sym typeface="Geist"/>
              </a:rPr>
              <a:t>Sport e benessere</a:t>
            </a:r>
            <a:endParaRPr b="0" i="0" sz="1600" u="none" cap="none" strike="noStrike"/>
          </a:p>
        </p:txBody>
      </p:sp>
      <p:sp>
        <p:nvSpPr>
          <p:cNvPr id="79" name="Google Shape;79;p13"/>
          <p:cNvSpPr/>
          <p:nvPr/>
        </p:nvSpPr>
        <p:spPr>
          <a:xfrm>
            <a:off x="938808" y="6711196"/>
            <a:ext cx="7266384" cy="33099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4B4A4A"/>
              </a:buClr>
              <a:buSzPts val="1600"/>
              <a:buFont typeface="Geist"/>
              <a:buChar char="•"/>
            </a:pPr>
            <a:r>
              <a:rPr b="0" i="0" lang="en-US" sz="1600" u="none" cap="none" strike="noStrike">
                <a:solidFill>
                  <a:srgbClr val="4B4A4A"/>
                </a:solidFill>
                <a:latin typeface="Geist"/>
                <a:ea typeface="Geist"/>
                <a:cs typeface="Geist"/>
                <a:sym typeface="Geist"/>
              </a:rPr>
              <a:t>Innovazione tecnologica</a:t>
            </a:r>
            <a:endParaRPr b="0" i="0" sz="1600" u="none" cap="none" strike="noStrike"/>
          </a:p>
        </p:txBody>
      </p:sp>
      <p:sp>
        <p:nvSpPr>
          <p:cNvPr id="80" name="Google Shape;80;p13"/>
          <p:cNvSpPr/>
          <p:nvPr/>
        </p:nvSpPr>
        <p:spPr>
          <a:xfrm>
            <a:off x="938808" y="7114580"/>
            <a:ext cx="7266384" cy="33099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4B4A4A"/>
              </a:buClr>
              <a:buSzPts val="1600"/>
              <a:buFont typeface="Geist"/>
              <a:buChar char="•"/>
            </a:pPr>
            <a:r>
              <a:rPr b="0" i="0" lang="en-US" sz="1600" u="none" cap="none" strike="noStrike">
                <a:solidFill>
                  <a:srgbClr val="4B4A4A"/>
                </a:solidFill>
                <a:latin typeface="Geist"/>
                <a:ea typeface="Geist"/>
                <a:cs typeface="Geist"/>
                <a:sym typeface="Geist"/>
              </a:rPr>
              <a:t>Sostenibilità ambientale</a:t>
            </a:r>
            <a:endParaRPr b="0" i="0" sz="1600" u="none" cap="none" strike="noStrike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86" name="Google Shape;86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69680" y="0"/>
            <a:ext cx="576072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4"/>
          <p:cNvSpPr/>
          <p:nvPr/>
        </p:nvSpPr>
        <p:spPr>
          <a:xfrm>
            <a:off x="661273" y="659844"/>
            <a:ext cx="7821454" cy="11806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24"/>
              </a:lnSpc>
              <a:spcBef>
                <a:spcPts val="0"/>
              </a:spcBef>
              <a:spcAft>
                <a:spcPts val="0"/>
              </a:spcAft>
              <a:buClr>
                <a:srgbClr val="006747"/>
              </a:buClr>
              <a:buSzPts val="3700"/>
              <a:buFont typeface="Arial"/>
              <a:buNone/>
            </a:pPr>
            <a:r>
              <a:rPr b="1" i="0" lang="en-US" sz="3700" u="none" cap="none" strike="noStrike">
                <a:solidFill>
                  <a:srgbClr val="006747"/>
                </a:solidFill>
                <a:latin typeface="Arial"/>
                <a:ea typeface="Arial"/>
                <a:cs typeface="Arial"/>
                <a:sym typeface="Arial"/>
              </a:rPr>
              <a:t>Analisi di Mercato: Opportunità e Competizione</a:t>
            </a:r>
            <a:endParaRPr b="0" i="0" sz="3700" u="none" cap="none" strike="noStrike"/>
          </a:p>
        </p:txBody>
      </p:sp>
      <p:sp>
        <p:nvSpPr>
          <p:cNvPr id="88" name="Google Shape;88;p14"/>
          <p:cNvSpPr/>
          <p:nvPr/>
        </p:nvSpPr>
        <p:spPr>
          <a:xfrm>
            <a:off x="661273" y="2123837"/>
            <a:ext cx="425053" cy="425053"/>
          </a:xfrm>
          <a:prstGeom prst="roundRect">
            <a:avLst>
              <a:gd fmla="val 40007" name="adj"/>
            </a:avLst>
          </a:prstGeom>
          <a:solidFill>
            <a:srgbClr val="D1EFE4"/>
          </a:solidFill>
          <a:ln cap="flat" cmpd="sng" w="9525">
            <a:solidFill>
              <a:srgbClr val="B7D5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4"/>
          <p:cNvSpPr/>
          <p:nvPr/>
        </p:nvSpPr>
        <p:spPr>
          <a:xfrm>
            <a:off x="1275159" y="2188726"/>
            <a:ext cx="2361724" cy="2952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24"/>
              </a:lnSpc>
              <a:spcBef>
                <a:spcPts val="0"/>
              </a:spcBef>
              <a:spcAft>
                <a:spcPts val="0"/>
              </a:spcAft>
              <a:buClr>
                <a:srgbClr val="4B4A4A"/>
              </a:buClr>
              <a:buSzPts val="1850"/>
              <a:buFont typeface="Arial"/>
              <a:buNone/>
            </a:pPr>
            <a:r>
              <a:rPr b="1" i="0" lang="en-US" sz="1850" u="none" cap="none" strike="noStrike">
                <a:solidFill>
                  <a:srgbClr val="4B4A4A"/>
                </a:solidFill>
                <a:latin typeface="Arial"/>
                <a:ea typeface="Arial"/>
                <a:cs typeface="Arial"/>
                <a:sym typeface="Arial"/>
              </a:rPr>
              <a:t>Target Principale</a:t>
            </a:r>
            <a:endParaRPr b="0" i="0" sz="1850" u="none" cap="none" strike="noStrike"/>
          </a:p>
        </p:txBody>
      </p:sp>
      <p:sp>
        <p:nvSpPr>
          <p:cNvPr id="90" name="Google Shape;90;p14"/>
          <p:cNvSpPr/>
          <p:nvPr/>
        </p:nvSpPr>
        <p:spPr>
          <a:xfrm>
            <a:off x="1275159" y="2597348"/>
            <a:ext cx="7207568" cy="6045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rgbClr val="4B4A4A"/>
              </a:buClr>
              <a:buSzPts val="1450"/>
              <a:buFont typeface="Geist"/>
              <a:buNone/>
            </a:pPr>
            <a:r>
              <a:rPr b="0" i="0" lang="en-US" sz="1450" u="none" cap="none" strike="noStrike">
                <a:solidFill>
                  <a:srgbClr val="4B4A4A"/>
                </a:solidFill>
                <a:latin typeface="Geist"/>
                <a:ea typeface="Geist"/>
                <a:cs typeface="Geist"/>
                <a:sym typeface="Geist"/>
              </a:rPr>
              <a:t>Giovani adulti e appassionati di calcio amatoriale, utenti urbani che cercano socialità e attività sportive flessibili.</a:t>
            </a:r>
            <a:endParaRPr b="0" i="0" sz="1450" u="none" cap="none" strike="noStrike"/>
          </a:p>
        </p:txBody>
      </p:sp>
      <p:sp>
        <p:nvSpPr>
          <p:cNvPr id="91" name="Google Shape;91;p14"/>
          <p:cNvSpPr/>
          <p:nvPr/>
        </p:nvSpPr>
        <p:spPr>
          <a:xfrm>
            <a:off x="661273" y="3579733"/>
            <a:ext cx="425053" cy="425053"/>
          </a:xfrm>
          <a:prstGeom prst="roundRect">
            <a:avLst>
              <a:gd fmla="val 40007" name="adj"/>
            </a:avLst>
          </a:prstGeom>
          <a:solidFill>
            <a:srgbClr val="D1EFE4"/>
          </a:solidFill>
          <a:ln cap="flat" cmpd="sng" w="9525">
            <a:solidFill>
              <a:srgbClr val="B7D5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4"/>
          <p:cNvSpPr/>
          <p:nvPr/>
        </p:nvSpPr>
        <p:spPr>
          <a:xfrm>
            <a:off x="1275159" y="3644622"/>
            <a:ext cx="2361724" cy="2952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24"/>
              </a:lnSpc>
              <a:spcBef>
                <a:spcPts val="0"/>
              </a:spcBef>
              <a:spcAft>
                <a:spcPts val="0"/>
              </a:spcAft>
              <a:buClr>
                <a:srgbClr val="4B4A4A"/>
              </a:buClr>
              <a:buSzPts val="1850"/>
              <a:buFont typeface="Arial"/>
              <a:buNone/>
            </a:pPr>
            <a:r>
              <a:rPr b="1" i="0" lang="en-US" sz="1850" u="none" cap="none" strike="noStrike">
                <a:solidFill>
                  <a:srgbClr val="4B4A4A"/>
                </a:solidFill>
                <a:latin typeface="Arial"/>
                <a:ea typeface="Arial"/>
                <a:cs typeface="Arial"/>
                <a:sym typeface="Arial"/>
              </a:rPr>
              <a:t>Trend di Mercato</a:t>
            </a:r>
            <a:endParaRPr b="0" i="0" sz="1850" u="none" cap="none" strike="noStrike"/>
          </a:p>
        </p:txBody>
      </p:sp>
      <p:sp>
        <p:nvSpPr>
          <p:cNvPr id="93" name="Google Shape;93;p14"/>
          <p:cNvSpPr/>
          <p:nvPr/>
        </p:nvSpPr>
        <p:spPr>
          <a:xfrm>
            <a:off x="1275159" y="4053245"/>
            <a:ext cx="7207568" cy="6045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rgbClr val="4B4A4A"/>
              </a:buClr>
              <a:buSzPts val="1450"/>
              <a:buFont typeface="Geist"/>
              <a:buNone/>
            </a:pPr>
            <a:r>
              <a:rPr b="0" i="0" lang="en-US" sz="1450" u="none" cap="none" strike="noStrike">
                <a:solidFill>
                  <a:srgbClr val="4B4A4A"/>
                </a:solidFill>
                <a:latin typeface="Geist"/>
                <a:ea typeface="Geist"/>
                <a:cs typeface="Geist"/>
                <a:sym typeface="Geist"/>
              </a:rPr>
              <a:t>Diffusione dello sport digitale, aumento della richiesta di app per scheduling e community, crescita degli e-sport e torneo management.</a:t>
            </a:r>
            <a:endParaRPr b="0" i="0" sz="1450" u="none" cap="none" strike="noStrike"/>
          </a:p>
        </p:txBody>
      </p:sp>
      <p:sp>
        <p:nvSpPr>
          <p:cNvPr id="94" name="Google Shape;94;p14"/>
          <p:cNvSpPr/>
          <p:nvPr/>
        </p:nvSpPr>
        <p:spPr>
          <a:xfrm>
            <a:off x="661273" y="5035629"/>
            <a:ext cx="425053" cy="425053"/>
          </a:xfrm>
          <a:prstGeom prst="roundRect">
            <a:avLst>
              <a:gd fmla="val 40007" name="adj"/>
            </a:avLst>
          </a:prstGeom>
          <a:solidFill>
            <a:srgbClr val="D1EFE4"/>
          </a:solidFill>
          <a:ln cap="flat" cmpd="sng" w="9525">
            <a:solidFill>
              <a:srgbClr val="B7D5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14"/>
          <p:cNvSpPr/>
          <p:nvPr/>
        </p:nvSpPr>
        <p:spPr>
          <a:xfrm>
            <a:off x="1275159" y="5100518"/>
            <a:ext cx="2361724" cy="2952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24"/>
              </a:lnSpc>
              <a:spcBef>
                <a:spcPts val="0"/>
              </a:spcBef>
              <a:spcAft>
                <a:spcPts val="0"/>
              </a:spcAft>
              <a:buClr>
                <a:srgbClr val="4B4A4A"/>
              </a:buClr>
              <a:buSzPts val="1850"/>
              <a:buFont typeface="Arial"/>
              <a:buNone/>
            </a:pPr>
            <a:r>
              <a:rPr b="1" i="0" lang="en-US" sz="1850" u="none" cap="none" strike="noStrike">
                <a:solidFill>
                  <a:srgbClr val="4B4A4A"/>
                </a:solidFill>
                <a:latin typeface="Arial"/>
                <a:ea typeface="Arial"/>
                <a:cs typeface="Arial"/>
                <a:sym typeface="Arial"/>
              </a:rPr>
              <a:t>Competitor</a:t>
            </a:r>
            <a:endParaRPr b="0" i="0" sz="1850" u="none" cap="none" strike="noStrike"/>
          </a:p>
        </p:txBody>
      </p:sp>
      <p:sp>
        <p:nvSpPr>
          <p:cNvPr id="96" name="Google Shape;96;p14"/>
          <p:cNvSpPr/>
          <p:nvPr/>
        </p:nvSpPr>
        <p:spPr>
          <a:xfrm>
            <a:off x="1275159" y="5509141"/>
            <a:ext cx="7207568" cy="6045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rgbClr val="4B4A4A"/>
              </a:buClr>
              <a:buSzPts val="1450"/>
              <a:buFont typeface="Geist"/>
              <a:buNone/>
            </a:pPr>
            <a:r>
              <a:rPr b="0" i="0" lang="en-US" sz="1450" u="none" cap="none" strike="noStrike">
                <a:solidFill>
                  <a:srgbClr val="4B4A4A"/>
                </a:solidFill>
                <a:latin typeface="Geist"/>
                <a:ea typeface="Geist"/>
                <a:cs typeface="Geist"/>
                <a:sym typeface="Geist"/>
              </a:rPr>
              <a:t>Piattaforme di eventi sportivi e social network tradizionali, ma pochi con focus specifico su calcetto e gestione tornei integrata e localizzata.</a:t>
            </a:r>
            <a:endParaRPr b="0" i="0" sz="1450" u="none" cap="none" strike="noStrike"/>
          </a:p>
        </p:txBody>
      </p:sp>
      <p:sp>
        <p:nvSpPr>
          <p:cNvPr id="97" name="Google Shape;97;p14"/>
          <p:cNvSpPr/>
          <p:nvPr/>
        </p:nvSpPr>
        <p:spPr>
          <a:xfrm>
            <a:off x="661273" y="6491526"/>
            <a:ext cx="425053" cy="425053"/>
          </a:xfrm>
          <a:prstGeom prst="roundRect">
            <a:avLst>
              <a:gd fmla="val 40007" name="adj"/>
            </a:avLst>
          </a:prstGeom>
          <a:solidFill>
            <a:srgbClr val="D1EFE4"/>
          </a:solidFill>
          <a:ln cap="flat" cmpd="sng" w="9525">
            <a:solidFill>
              <a:srgbClr val="B7D5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4"/>
          <p:cNvSpPr/>
          <p:nvPr/>
        </p:nvSpPr>
        <p:spPr>
          <a:xfrm>
            <a:off x="1275159" y="6556415"/>
            <a:ext cx="2511743" cy="2952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24"/>
              </a:lnSpc>
              <a:spcBef>
                <a:spcPts val="0"/>
              </a:spcBef>
              <a:spcAft>
                <a:spcPts val="0"/>
              </a:spcAft>
              <a:buClr>
                <a:srgbClr val="4B4A4A"/>
              </a:buClr>
              <a:buSzPts val="1850"/>
              <a:buFont typeface="Arial"/>
              <a:buNone/>
            </a:pPr>
            <a:r>
              <a:rPr b="1" i="0" lang="en-US" sz="1850" u="none" cap="none" strike="noStrike">
                <a:solidFill>
                  <a:srgbClr val="4B4A4A"/>
                </a:solidFill>
                <a:latin typeface="Arial"/>
                <a:ea typeface="Arial"/>
                <a:cs typeface="Arial"/>
                <a:sym typeface="Arial"/>
              </a:rPr>
              <a:t>Vantaggi Competitivi</a:t>
            </a:r>
            <a:endParaRPr b="0" i="0" sz="1850" u="none" cap="none" strike="noStrike"/>
          </a:p>
        </p:txBody>
      </p:sp>
      <p:sp>
        <p:nvSpPr>
          <p:cNvPr id="99" name="Google Shape;99;p14"/>
          <p:cNvSpPr/>
          <p:nvPr/>
        </p:nvSpPr>
        <p:spPr>
          <a:xfrm>
            <a:off x="1275159" y="6965037"/>
            <a:ext cx="7207568" cy="6045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rgbClr val="4B4A4A"/>
              </a:buClr>
              <a:buSzPts val="1450"/>
              <a:buFont typeface="Geist"/>
              <a:buNone/>
            </a:pPr>
            <a:r>
              <a:rPr b="0" i="0" lang="en-US" sz="1450" u="none" cap="none" strike="noStrike">
                <a:solidFill>
                  <a:srgbClr val="4B4A4A"/>
                </a:solidFill>
                <a:latin typeface="Geist"/>
                <a:ea typeface="Geist"/>
                <a:cs typeface="Geist"/>
                <a:sym typeface="Geist"/>
              </a:rPr>
              <a:t>Localizzazione intelligente, gestione completa dei tornei, interfaccia user friendly e focus social con tema green.</a:t>
            </a:r>
            <a:endParaRPr b="0" i="0" sz="1450" u="none" cap="none" strike="noStrike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5"/>
          <p:cNvSpPr/>
          <p:nvPr/>
        </p:nvSpPr>
        <p:spPr>
          <a:xfrm>
            <a:off x="793790" y="1999893"/>
            <a:ext cx="10346769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006747"/>
              </a:buClr>
              <a:buSzPts val="4450"/>
              <a:buFont typeface="Arial"/>
              <a:buNone/>
            </a:pPr>
            <a:r>
              <a:rPr b="1" i="0" lang="en-US" sz="4450" u="none" cap="none" strike="noStrike">
                <a:solidFill>
                  <a:srgbClr val="006747"/>
                </a:solidFill>
                <a:latin typeface="Arial"/>
                <a:ea typeface="Arial"/>
                <a:cs typeface="Arial"/>
                <a:sym typeface="Arial"/>
              </a:rPr>
              <a:t>Prodotti e Servizi Offerti da Sportify</a:t>
            </a:r>
            <a:endParaRPr b="0" i="0" sz="4450" u="none" cap="none" strike="noStrike"/>
          </a:p>
        </p:txBody>
      </p:sp>
      <p:sp>
        <p:nvSpPr>
          <p:cNvPr id="106" name="Google Shape;106;p15"/>
          <p:cNvSpPr/>
          <p:nvPr/>
        </p:nvSpPr>
        <p:spPr>
          <a:xfrm>
            <a:off x="793790" y="3275648"/>
            <a:ext cx="2845594" cy="7086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6747"/>
              </a:buClr>
              <a:buSzPts val="2200"/>
              <a:buFont typeface="Arial"/>
              <a:buNone/>
            </a:pPr>
            <a:r>
              <a:rPr b="1" i="0" lang="en-US" sz="2200" u="none" cap="none" strike="noStrike">
                <a:solidFill>
                  <a:srgbClr val="006747"/>
                </a:solidFill>
                <a:latin typeface="Arial"/>
                <a:ea typeface="Arial"/>
                <a:cs typeface="Arial"/>
                <a:sym typeface="Arial"/>
              </a:rPr>
              <a:t>Organizzazione Eventi Calcetto</a:t>
            </a:r>
            <a:endParaRPr b="0" i="0" sz="2200" u="none" cap="none" strike="noStrike"/>
          </a:p>
        </p:txBody>
      </p:sp>
      <p:sp>
        <p:nvSpPr>
          <p:cNvPr id="107" name="Google Shape;107;p15"/>
          <p:cNvSpPr/>
          <p:nvPr/>
        </p:nvSpPr>
        <p:spPr>
          <a:xfrm>
            <a:off x="793790" y="4211122"/>
            <a:ext cx="2845594" cy="18145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B4A4A"/>
              </a:buClr>
              <a:buSzPts val="1750"/>
              <a:buFont typeface="Geist"/>
              <a:buNone/>
            </a:pPr>
            <a:r>
              <a:rPr b="0" i="0" lang="en-US" sz="1750" u="none" cap="none" strike="noStrike">
                <a:solidFill>
                  <a:srgbClr val="4B4A4A"/>
                </a:solidFill>
                <a:latin typeface="Geist"/>
                <a:ea typeface="Geist"/>
                <a:cs typeface="Geist"/>
                <a:sym typeface="Geist"/>
              </a:rPr>
              <a:t>Creazione e visualizzazione di partite amatoriali con coinvolgimento immediato dei giocatori.</a:t>
            </a:r>
            <a:endParaRPr b="0" i="0" sz="1750" u="none" cap="none" strike="noStrike"/>
          </a:p>
        </p:txBody>
      </p:sp>
      <p:sp>
        <p:nvSpPr>
          <p:cNvPr id="108" name="Google Shape;108;p15"/>
          <p:cNvSpPr/>
          <p:nvPr/>
        </p:nvSpPr>
        <p:spPr>
          <a:xfrm>
            <a:off x="4200406" y="3275648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6747"/>
              </a:buClr>
              <a:buSzPts val="2200"/>
              <a:buFont typeface="Arial"/>
              <a:buNone/>
            </a:pPr>
            <a:r>
              <a:rPr b="1" i="0" lang="en-US" sz="2200" u="none" cap="none" strike="noStrike">
                <a:solidFill>
                  <a:srgbClr val="006747"/>
                </a:solidFill>
                <a:latin typeface="Arial"/>
                <a:ea typeface="Arial"/>
                <a:cs typeface="Arial"/>
                <a:sym typeface="Arial"/>
              </a:rPr>
              <a:t>Gestione Tornei</a:t>
            </a:r>
            <a:endParaRPr b="0" i="0" sz="2200" u="none" cap="none" strike="noStrike"/>
          </a:p>
        </p:txBody>
      </p:sp>
      <p:sp>
        <p:nvSpPr>
          <p:cNvPr id="109" name="Google Shape;109;p15"/>
          <p:cNvSpPr/>
          <p:nvPr/>
        </p:nvSpPr>
        <p:spPr>
          <a:xfrm>
            <a:off x="4200406" y="3856792"/>
            <a:ext cx="2845594" cy="18145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B4A4A"/>
              </a:buClr>
              <a:buSzPts val="1750"/>
              <a:buFont typeface="Geist"/>
              <a:buNone/>
            </a:pPr>
            <a:r>
              <a:rPr b="0" i="0" lang="en-US" sz="1750" u="none" cap="none" strike="noStrike">
                <a:solidFill>
                  <a:srgbClr val="4B4A4A"/>
                </a:solidFill>
                <a:latin typeface="Geist"/>
                <a:ea typeface="Geist"/>
                <a:cs typeface="Geist"/>
                <a:sym typeface="Geist"/>
              </a:rPr>
              <a:t>Classifiche, punti, calendario partite e statistiche per una gestione completa e trasparente.</a:t>
            </a:r>
            <a:endParaRPr b="0" i="0" sz="1750" u="none" cap="none" strike="noStrike"/>
          </a:p>
        </p:txBody>
      </p:sp>
      <p:sp>
        <p:nvSpPr>
          <p:cNvPr id="110" name="Google Shape;110;p15"/>
          <p:cNvSpPr/>
          <p:nvPr/>
        </p:nvSpPr>
        <p:spPr>
          <a:xfrm>
            <a:off x="7607022" y="3275648"/>
            <a:ext cx="2845594" cy="7086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6747"/>
              </a:buClr>
              <a:buSzPts val="2200"/>
              <a:buFont typeface="Arial"/>
              <a:buNone/>
            </a:pPr>
            <a:r>
              <a:rPr b="1" i="0" lang="en-US" sz="2200" u="none" cap="none" strike="noStrike">
                <a:solidFill>
                  <a:srgbClr val="006747"/>
                </a:solidFill>
                <a:latin typeface="Arial"/>
                <a:ea typeface="Arial"/>
                <a:cs typeface="Arial"/>
                <a:sym typeface="Arial"/>
              </a:rPr>
              <a:t>Community e Social</a:t>
            </a:r>
            <a:endParaRPr b="0" i="0" sz="2200" u="none" cap="none" strike="noStrike"/>
          </a:p>
        </p:txBody>
      </p:sp>
      <p:sp>
        <p:nvSpPr>
          <p:cNvPr id="111" name="Google Shape;111;p15"/>
          <p:cNvSpPr/>
          <p:nvPr/>
        </p:nvSpPr>
        <p:spPr>
          <a:xfrm>
            <a:off x="7607022" y="4211122"/>
            <a:ext cx="2845594" cy="14516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B4A4A"/>
              </a:buClr>
              <a:buSzPts val="1750"/>
              <a:buFont typeface="Geist"/>
              <a:buNone/>
            </a:pPr>
            <a:r>
              <a:rPr b="0" i="0" lang="en-US" sz="1750" u="none" cap="none" strike="noStrike">
                <a:solidFill>
                  <a:srgbClr val="4B4A4A"/>
                </a:solidFill>
                <a:latin typeface="Geist"/>
                <a:ea typeface="Geist"/>
                <a:cs typeface="Geist"/>
                <a:sym typeface="Geist"/>
              </a:rPr>
              <a:t>Funzioni social integrate per chat, inviti e condivisione di risultati e momenti salienti.</a:t>
            </a:r>
            <a:endParaRPr b="0" i="0" sz="1750" u="none" cap="none" strike="noStrike"/>
          </a:p>
        </p:txBody>
      </p:sp>
      <p:sp>
        <p:nvSpPr>
          <p:cNvPr id="112" name="Google Shape;112;p15"/>
          <p:cNvSpPr/>
          <p:nvPr/>
        </p:nvSpPr>
        <p:spPr>
          <a:xfrm>
            <a:off x="11013638" y="3275648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6747"/>
              </a:buClr>
              <a:buSzPts val="2200"/>
              <a:buFont typeface="Arial"/>
              <a:buNone/>
            </a:pPr>
            <a:r>
              <a:rPr b="1" i="0" lang="en-US" sz="2200" u="none" cap="none" strike="noStrike">
                <a:solidFill>
                  <a:srgbClr val="006747"/>
                </a:solidFill>
                <a:latin typeface="Arial"/>
                <a:ea typeface="Arial"/>
                <a:cs typeface="Arial"/>
                <a:sym typeface="Arial"/>
              </a:rPr>
              <a:t>Merchandising</a:t>
            </a:r>
            <a:endParaRPr b="0" i="0" sz="2200" u="none" cap="none" strike="noStrike"/>
          </a:p>
        </p:txBody>
      </p:sp>
      <p:sp>
        <p:nvSpPr>
          <p:cNvPr id="113" name="Google Shape;113;p15"/>
          <p:cNvSpPr/>
          <p:nvPr/>
        </p:nvSpPr>
        <p:spPr>
          <a:xfrm>
            <a:off x="11013638" y="3856792"/>
            <a:ext cx="2845594" cy="18145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B4A4A"/>
              </a:buClr>
              <a:buSzPts val="1750"/>
              <a:buFont typeface="Geist"/>
              <a:buNone/>
            </a:pPr>
            <a:r>
              <a:rPr b="0" i="0" lang="en-US" sz="1750" u="none" cap="none" strike="noStrike">
                <a:solidFill>
                  <a:srgbClr val="4B4A4A"/>
                </a:solidFill>
                <a:latin typeface="Geist"/>
                <a:ea typeface="Geist"/>
                <a:cs typeface="Geist"/>
                <a:sym typeface="Geist"/>
              </a:rPr>
              <a:t>Prodotti brandizzati a tema green per rafforzare il senso di appartenenza e promuovere lo sport sostenibile.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19" name="Google Shape;119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69680" y="0"/>
            <a:ext cx="5760720" cy="8231148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6"/>
          <p:cNvSpPr/>
          <p:nvPr/>
        </p:nvSpPr>
        <p:spPr>
          <a:xfrm>
            <a:off x="674846" y="530185"/>
            <a:ext cx="7794308" cy="12051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33"/>
              </a:lnSpc>
              <a:spcBef>
                <a:spcPts val="0"/>
              </a:spcBef>
              <a:spcAft>
                <a:spcPts val="0"/>
              </a:spcAft>
              <a:buClr>
                <a:srgbClr val="006747"/>
              </a:buClr>
              <a:buSzPts val="3750"/>
              <a:buFont typeface="Arial"/>
              <a:buNone/>
            </a:pPr>
            <a:r>
              <a:rPr b="1" i="0" lang="en-US" sz="3750" u="none" cap="none" strike="noStrike">
                <a:solidFill>
                  <a:srgbClr val="006747"/>
                </a:solidFill>
                <a:latin typeface="Arial"/>
                <a:ea typeface="Arial"/>
                <a:cs typeface="Arial"/>
                <a:sym typeface="Arial"/>
              </a:rPr>
              <a:t>Strategie di Marketing per la Crescita di Sportify</a:t>
            </a:r>
            <a:endParaRPr b="0" i="0" sz="3750" u="none" cap="none" strike="noStrike"/>
          </a:p>
        </p:txBody>
      </p:sp>
      <p:pic>
        <p:nvPicPr>
          <p:cNvPr descr="preencoded.png" id="121" name="Google Shape;121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4846" y="2024539"/>
            <a:ext cx="964049" cy="1419106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6"/>
          <p:cNvSpPr/>
          <p:nvPr/>
        </p:nvSpPr>
        <p:spPr>
          <a:xfrm>
            <a:off x="1928098" y="2217301"/>
            <a:ext cx="2662237" cy="3012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027"/>
              </a:lnSpc>
              <a:spcBef>
                <a:spcPts val="0"/>
              </a:spcBef>
              <a:spcAft>
                <a:spcPts val="0"/>
              </a:spcAft>
              <a:buClr>
                <a:srgbClr val="4B4A4A"/>
              </a:buClr>
              <a:buSzPts val="1850"/>
              <a:buFont typeface="Arial"/>
              <a:buNone/>
            </a:pPr>
            <a:r>
              <a:rPr b="1" i="0" lang="en-US" sz="1850" u="none" cap="none" strike="noStrike">
                <a:solidFill>
                  <a:srgbClr val="4B4A4A"/>
                </a:solidFill>
                <a:latin typeface="Arial"/>
                <a:ea typeface="Arial"/>
                <a:cs typeface="Arial"/>
                <a:sym typeface="Arial"/>
              </a:rPr>
              <a:t>Social Media e TikTok</a:t>
            </a:r>
            <a:endParaRPr b="0" i="0" sz="1850" u="none" cap="none" strike="noStrike"/>
          </a:p>
        </p:txBody>
      </p:sp>
      <p:sp>
        <p:nvSpPr>
          <p:cNvPr id="123" name="Google Shape;123;p16"/>
          <p:cNvSpPr/>
          <p:nvPr/>
        </p:nvSpPr>
        <p:spPr>
          <a:xfrm>
            <a:off x="1928098" y="2634139"/>
            <a:ext cx="6541056" cy="6167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4B4A4A"/>
              </a:buClr>
              <a:buSzPts val="1500"/>
              <a:buFont typeface="Geist"/>
              <a:buNone/>
            </a:pPr>
            <a:r>
              <a:rPr b="0" i="0" lang="en-US" sz="1500" u="none" cap="none" strike="noStrike">
                <a:solidFill>
                  <a:srgbClr val="4B4A4A"/>
                </a:solidFill>
                <a:latin typeface="Geist"/>
                <a:ea typeface="Geist"/>
                <a:cs typeface="Geist"/>
                <a:sym typeface="Geist"/>
              </a:rPr>
              <a:t>Campagne virali e contenuti video coinvolgenti per aumentare la brand awareness e attrarre utenti giovani.</a:t>
            </a:r>
            <a:endParaRPr b="0" i="0" sz="1500" u="none" cap="none" strike="noStrike"/>
          </a:p>
        </p:txBody>
      </p:sp>
      <p:pic>
        <p:nvPicPr>
          <p:cNvPr descr="preencoded.png" id="124" name="Google Shape;124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74846" y="3443645"/>
            <a:ext cx="964049" cy="141910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6"/>
          <p:cNvSpPr/>
          <p:nvPr/>
        </p:nvSpPr>
        <p:spPr>
          <a:xfrm>
            <a:off x="1928098" y="3636407"/>
            <a:ext cx="4719995" cy="3012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027"/>
              </a:lnSpc>
              <a:spcBef>
                <a:spcPts val="0"/>
              </a:spcBef>
              <a:spcAft>
                <a:spcPts val="0"/>
              </a:spcAft>
              <a:buClr>
                <a:srgbClr val="4B4A4A"/>
              </a:buClr>
              <a:buSzPts val="1850"/>
              <a:buFont typeface="Arial"/>
              <a:buNone/>
            </a:pPr>
            <a:r>
              <a:rPr b="1" i="0" lang="en-US" sz="1850" u="none" cap="none" strike="noStrike">
                <a:solidFill>
                  <a:srgbClr val="4B4A4A"/>
                </a:solidFill>
                <a:latin typeface="Arial"/>
                <a:ea typeface="Arial"/>
                <a:cs typeface="Arial"/>
                <a:sym typeface="Arial"/>
              </a:rPr>
              <a:t>Collaborazioni con Influencer Sportivi</a:t>
            </a:r>
            <a:endParaRPr b="0" i="0" sz="1850" u="none" cap="none" strike="noStrike"/>
          </a:p>
        </p:txBody>
      </p:sp>
      <p:sp>
        <p:nvSpPr>
          <p:cNvPr id="126" name="Google Shape;126;p16"/>
          <p:cNvSpPr/>
          <p:nvPr/>
        </p:nvSpPr>
        <p:spPr>
          <a:xfrm>
            <a:off x="1928098" y="4053245"/>
            <a:ext cx="6541056" cy="6167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4B4A4A"/>
              </a:buClr>
              <a:buSzPts val="1500"/>
              <a:buFont typeface="Geist"/>
              <a:buNone/>
            </a:pPr>
            <a:r>
              <a:rPr b="0" i="0" lang="en-US" sz="1500" u="none" cap="none" strike="noStrike">
                <a:solidFill>
                  <a:srgbClr val="4B4A4A"/>
                </a:solidFill>
                <a:latin typeface="Geist"/>
                <a:ea typeface="Geist"/>
                <a:cs typeface="Geist"/>
                <a:sym typeface="Geist"/>
              </a:rPr>
              <a:t>Partnership con micro-influencer per generare contenuti autentici e diffondere nel target di appassionati.</a:t>
            </a:r>
            <a:endParaRPr b="0" i="0" sz="1500" u="none" cap="none" strike="noStrike"/>
          </a:p>
        </p:txBody>
      </p:sp>
      <p:pic>
        <p:nvPicPr>
          <p:cNvPr descr="preencoded.png" id="127" name="Google Shape;127;p1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74846" y="4862751"/>
            <a:ext cx="964049" cy="1419106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6"/>
          <p:cNvSpPr/>
          <p:nvPr/>
        </p:nvSpPr>
        <p:spPr>
          <a:xfrm>
            <a:off x="1928098" y="5055513"/>
            <a:ext cx="3696772" cy="3012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027"/>
              </a:lnSpc>
              <a:spcBef>
                <a:spcPts val="0"/>
              </a:spcBef>
              <a:spcAft>
                <a:spcPts val="0"/>
              </a:spcAft>
              <a:buClr>
                <a:srgbClr val="4B4A4A"/>
              </a:buClr>
              <a:buSzPts val="1850"/>
              <a:buFont typeface="Arial"/>
              <a:buNone/>
            </a:pPr>
            <a:r>
              <a:rPr b="1" i="0" lang="en-US" sz="1850" u="none" cap="none" strike="noStrike">
                <a:solidFill>
                  <a:srgbClr val="4B4A4A"/>
                </a:solidFill>
                <a:latin typeface="Arial"/>
                <a:ea typeface="Arial"/>
                <a:cs typeface="Arial"/>
                <a:sym typeface="Arial"/>
              </a:rPr>
              <a:t>Merchandising Personalizzato</a:t>
            </a:r>
            <a:endParaRPr b="0" i="0" sz="1850" u="none" cap="none" strike="noStrike"/>
          </a:p>
        </p:txBody>
      </p:sp>
      <p:sp>
        <p:nvSpPr>
          <p:cNvPr id="129" name="Google Shape;129;p16"/>
          <p:cNvSpPr/>
          <p:nvPr/>
        </p:nvSpPr>
        <p:spPr>
          <a:xfrm>
            <a:off x="1928098" y="5472351"/>
            <a:ext cx="6541056" cy="6167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4B4A4A"/>
              </a:buClr>
              <a:buSzPts val="1500"/>
              <a:buFont typeface="Geist"/>
              <a:buNone/>
            </a:pPr>
            <a:r>
              <a:rPr b="0" i="0" lang="en-US" sz="1500" u="none" cap="none" strike="noStrike">
                <a:solidFill>
                  <a:srgbClr val="4B4A4A"/>
                </a:solidFill>
                <a:latin typeface="Geist"/>
                <a:ea typeface="Geist"/>
                <a:cs typeface="Geist"/>
                <a:sym typeface="Geist"/>
              </a:rPr>
              <a:t>Gadget e abbigliamento green per aumentare l’engagement e creare un senso di comunità solido intorno al brand.</a:t>
            </a:r>
            <a:endParaRPr b="0" i="0" sz="1500" u="none" cap="none" strike="noStrike"/>
          </a:p>
        </p:txBody>
      </p:sp>
      <p:pic>
        <p:nvPicPr>
          <p:cNvPr descr="preencoded.png" id="130" name="Google Shape;130;p1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74846" y="6281857"/>
            <a:ext cx="964049" cy="1419106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16"/>
          <p:cNvSpPr/>
          <p:nvPr/>
        </p:nvSpPr>
        <p:spPr>
          <a:xfrm>
            <a:off x="1928098" y="6474619"/>
            <a:ext cx="2410182" cy="3012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027"/>
              </a:lnSpc>
              <a:spcBef>
                <a:spcPts val="0"/>
              </a:spcBef>
              <a:spcAft>
                <a:spcPts val="0"/>
              </a:spcAft>
              <a:buClr>
                <a:srgbClr val="4B4A4A"/>
              </a:buClr>
              <a:buSzPts val="1850"/>
              <a:buFont typeface="Arial"/>
              <a:buNone/>
            </a:pPr>
            <a:r>
              <a:rPr b="1" i="0" lang="en-US" sz="1850" u="none" cap="none" strike="noStrike">
                <a:solidFill>
                  <a:srgbClr val="4B4A4A"/>
                </a:solidFill>
                <a:latin typeface="Arial"/>
                <a:ea typeface="Arial"/>
                <a:cs typeface="Arial"/>
                <a:sym typeface="Arial"/>
              </a:rPr>
              <a:t>Eventi Offline</a:t>
            </a:r>
            <a:endParaRPr b="0" i="0" sz="1850" u="none" cap="none" strike="noStrike"/>
          </a:p>
        </p:txBody>
      </p:sp>
      <p:sp>
        <p:nvSpPr>
          <p:cNvPr id="132" name="Google Shape;132;p16"/>
          <p:cNvSpPr/>
          <p:nvPr/>
        </p:nvSpPr>
        <p:spPr>
          <a:xfrm>
            <a:off x="1928098" y="6891457"/>
            <a:ext cx="6541056" cy="6167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4B4A4A"/>
              </a:buClr>
              <a:buSzPts val="1500"/>
              <a:buFont typeface="Geist"/>
              <a:buNone/>
            </a:pPr>
            <a:r>
              <a:rPr b="0" i="0" lang="en-US" sz="1500" u="none" cap="none" strike="noStrike">
                <a:solidFill>
                  <a:srgbClr val="4B4A4A"/>
                </a:solidFill>
                <a:latin typeface="Geist"/>
                <a:ea typeface="Geist"/>
                <a:cs typeface="Geist"/>
                <a:sym typeface="Geist"/>
              </a:rPr>
              <a:t>Organizzazione di tornei e attività sportive in piazza per connettere virtuale e reale e amplificare il passaparola.</a:t>
            </a:r>
            <a:endParaRPr b="0" i="0" sz="1500" u="none" cap="none" strike="noStrike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7"/>
          <p:cNvSpPr/>
          <p:nvPr/>
        </p:nvSpPr>
        <p:spPr>
          <a:xfrm>
            <a:off x="750689" y="589836"/>
            <a:ext cx="11351776" cy="6703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6747"/>
              </a:buClr>
              <a:buSzPts val="4200"/>
              <a:buFont typeface="Arial"/>
              <a:buNone/>
            </a:pPr>
            <a:r>
              <a:rPr b="1" i="0" lang="en-US" sz="4200" u="none" cap="none" strike="noStrike">
                <a:solidFill>
                  <a:srgbClr val="006747"/>
                </a:solidFill>
                <a:latin typeface="Arial"/>
                <a:ea typeface="Arial"/>
                <a:cs typeface="Arial"/>
                <a:sym typeface="Arial"/>
              </a:rPr>
              <a:t>Organizzazione e Management di Sportify</a:t>
            </a:r>
            <a:endParaRPr b="0" i="0" sz="4200" u="none" cap="none" strike="noStrike"/>
          </a:p>
        </p:txBody>
      </p:sp>
      <p:sp>
        <p:nvSpPr>
          <p:cNvPr id="139" name="Google Shape;139;p17"/>
          <p:cNvSpPr/>
          <p:nvPr/>
        </p:nvSpPr>
        <p:spPr>
          <a:xfrm>
            <a:off x="750689" y="1689140"/>
            <a:ext cx="1641038" cy="1235988"/>
          </a:xfrm>
          <a:prstGeom prst="roundRect">
            <a:avLst>
              <a:gd fmla="val 15620" name="adj"/>
            </a:avLst>
          </a:prstGeom>
          <a:solidFill>
            <a:srgbClr val="D1EFE4"/>
          </a:solidFill>
          <a:ln cap="flat" cmpd="sng" w="9525">
            <a:solidFill>
              <a:srgbClr val="B7D5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17"/>
          <p:cNvSpPr/>
          <p:nvPr/>
        </p:nvSpPr>
        <p:spPr>
          <a:xfrm>
            <a:off x="1420416" y="2118598"/>
            <a:ext cx="301585" cy="3770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1702"/>
              </a:lnSpc>
              <a:spcBef>
                <a:spcPts val="0"/>
              </a:spcBef>
              <a:spcAft>
                <a:spcPts val="0"/>
              </a:spcAft>
              <a:buClr>
                <a:srgbClr val="4B4A4A"/>
              </a:buClr>
              <a:buSzPts val="2350"/>
              <a:buFont typeface="Arial"/>
              <a:buNone/>
            </a:pPr>
            <a:r>
              <a:rPr b="1" i="0" lang="en-US" sz="2350" u="none" cap="none" strike="noStrike">
                <a:solidFill>
                  <a:srgbClr val="4B4A4A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2350" u="none" cap="none" strike="noStrike"/>
          </a:p>
        </p:txBody>
      </p:sp>
      <p:sp>
        <p:nvSpPr>
          <p:cNvPr id="141" name="Google Shape;141;p17"/>
          <p:cNvSpPr/>
          <p:nvPr/>
        </p:nvSpPr>
        <p:spPr>
          <a:xfrm>
            <a:off x="2606159" y="1903571"/>
            <a:ext cx="3154561" cy="3351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809"/>
              </a:lnSpc>
              <a:spcBef>
                <a:spcPts val="0"/>
              </a:spcBef>
              <a:spcAft>
                <a:spcPts val="0"/>
              </a:spcAft>
              <a:buClr>
                <a:srgbClr val="4B4A4A"/>
              </a:buClr>
              <a:buSzPts val="2100"/>
              <a:buFont typeface="Arial"/>
              <a:buNone/>
            </a:pPr>
            <a:r>
              <a:rPr b="1" i="0" lang="en-US" sz="2100" u="none" cap="none" strike="noStrike">
                <a:solidFill>
                  <a:srgbClr val="4B4A4A"/>
                </a:solidFill>
                <a:latin typeface="Arial"/>
                <a:ea typeface="Arial"/>
                <a:cs typeface="Arial"/>
                <a:sym typeface="Arial"/>
              </a:rPr>
              <a:t>Fondatori e Leadership</a:t>
            </a:r>
            <a:endParaRPr b="0" i="0" sz="2100" u="none" cap="none" strike="noStrike"/>
          </a:p>
        </p:txBody>
      </p:sp>
      <p:sp>
        <p:nvSpPr>
          <p:cNvPr id="142" name="Google Shape;142;p17"/>
          <p:cNvSpPr/>
          <p:nvPr/>
        </p:nvSpPr>
        <p:spPr>
          <a:xfrm>
            <a:off x="2606159" y="2367439"/>
            <a:ext cx="9851827" cy="34325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4B4A4A"/>
              </a:buClr>
              <a:buSzPts val="1650"/>
              <a:buFont typeface="Geist"/>
              <a:buNone/>
            </a:pPr>
            <a:r>
              <a:rPr b="0" i="0" lang="en-US" sz="1650" u="none" cap="none" strike="noStrike">
                <a:solidFill>
                  <a:srgbClr val="4B4A4A"/>
                </a:solidFill>
                <a:latin typeface="Geist"/>
                <a:ea typeface="Geist"/>
                <a:cs typeface="Geist"/>
                <a:sym typeface="Geist"/>
              </a:rPr>
              <a:t>Team con esperienza in sport, tecnologia e marketing digitale, con forte orientamento all’innovazione.</a:t>
            </a:r>
            <a:endParaRPr b="0" i="0" sz="1650" u="none" cap="none" strike="noStrike"/>
          </a:p>
        </p:txBody>
      </p:sp>
      <p:sp>
        <p:nvSpPr>
          <p:cNvPr id="143" name="Google Shape;143;p17"/>
          <p:cNvSpPr/>
          <p:nvPr/>
        </p:nvSpPr>
        <p:spPr>
          <a:xfrm>
            <a:off x="2498884" y="2909888"/>
            <a:ext cx="11273671" cy="15240"/>
          </a:xfrm>
          <a:prstGeom prst="roundRect">
            <a:avLst>
              <a:gd fmla="val 1266810" name="adj"/>
            </a:avLst>
          </a:prstGeom>
          <a:solidFill>
            <a:srgbClr val="B7D5C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17"/>
          <p:cNvSpPr/>
          <p:nvPr/>
        </p:nvSpPr>
        <p:spPr>
          <a:xfrm>
            <a:off x="750689" y="3032284"/>
            <a:ext cx="3282196" cy="1235988"/>
          </a:xfrm>
          <a:prstGeom prst="roundRect">
            <a:avLst>
              <a:gd fmla="val 15620" name="adj"/>
            </a:avLst>
          </a:prstGeom>
          <a:solidFill>
            <a:srgbClr val="D1EFE4"/>
          </a:solidFill>
          <a:ln cap="flat" cmpd="sng" w="9525">
            <a:solidFill>
              <a:srgbClr val="B7D5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17"/>
          <p:cNvSpPr/>
          <p:nvPr/>
        </p:nvSpPr>
        <p:spPr>
          <a:xfrm>
            <a:off x="2240994" y="3461742"/>
            <a:ext cx="301585" cy="3770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1702"/>
              </a:lnSpc>
              <a:spcBef>
                <a:spcPts val="0"/>
              </a:spcBef>
              <a:spcAft>
                <a:spcPts val="0"/>
              </a:spcAft>
              <a:buClr>
                <a:srgbClr val="4B4A4A"/>
              </a:buClr>
              <a:buSzPts val="2350"/>
              <a:buFont typeface="Arial"/>
              <a:buNone/>
            </a:pPr>
            <a:r>
              <a:rPr b="1" i="0" lang="en-US" sz="2350" u="none" cap="none" strike="noStrike">
                <a:solidFill>
                  <a:srgbClr val="4B4A4A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2350" u="none" cap="none" strike="noStrike"/>
          </a:p>
        </p:txBody>
      </p:sp>
      <p:sp>
        <p:nvSpPr>
          <p:cNvPr id="146" name="Google Shape;146;p17"/>
          <p:cNvSpPr/>
          <p:nvPr/>
        </p:nvSpPr>
        <p:spPr>
          <a:xfrm>
            <a:off x="4247317" y="3246715"/>
            <a:ext cx="2681407" cy="3351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809"/>
              </a:lnSpc>
              <a:spcBef>
                <a:spcPts val="0"/>
              </a:spcBef>
              <a:spcAft>
                <a:spcPts val="0"/>
              </a:spcAft>
              <a:buClr>
                <a:srgbClr val="4B4A4A"/>
              </a:buClr>
              <a:buSzPts val="2100"/>
              <a:buFont typeface="Arial"/>
              <a:buNone/>
            </a:pPr>
            <a:r>
              <a:rPr b="1" i="0" lang="en-US" sz="2100" u="none" cap="none" strike="noStrike">
                <a:solidFill>
                  <a:srgbClr val="4B4A4A"/>
                </a:solidFill>
                <a:latin typeface="Arial"/>
                <a:ea typeface="Arial"/>
                <a:cs typeface="Arial"/>
                <a:sym typeface="Arial"/>
              </a:rPr>
              <a:t>Reparto Tecnologia</a:t>
            </a:r>
            <a:endParaRPr b="0" i="0" sz="2100" u="none" cap="none" strike="noStrike"/>
          </a:p>
        </p:txBody>
      </p:sp>
      <p:sp>
        <p:nvSpPr>
          <p:cNvPr id="147" name="Google Shape;147;p17"/>
          <p:cNvSpPr/>
          <p:nvPr/>
        </p:nvSpPr>
        <p:spPr>
          <a:xfrm>
            <a:off x="4247317" y="3710583"/>
            <a:ext cx="8458676" cy="34325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4B4A4A"/>
              </a:buClr>
              <a:buSzPts val="1650"/>
              <a:buFont typeface="Geist"/>
              <a:buNone/>
            </a:pPr>
            <a:r>
              <a:rPr b="0" i="0" lang="en-US" sz="1650" u="none" cap="none" strike="noStrike">
                <a:solidFill>
                  <a:srgbClr val="4B4A4A"/>
                </a:solidFill>
                <a:latin typeface="Geist"/>
                <a:ea typeface="Geist"/>
                <a:cs typeface="Geist"/>
                <a:sym typeface="Geist"/>
              </a:rPr>
              <a:t>Sviluppo continui di app mobile e backend, focalizzato su scalabilità e user experience.</a:t>
            </a:r>
            <a:endParaRPr b="0" i="0" sz="1650" u="none" cap="none" strike="noStrike"/>
          </a:p>
        </p:txBody>
      </p:sp>
      <p:sp>
        <p:nvSpPr>
          <p:cNvPr id="148" name="Google Shape;148;p17"/>
          <p:cNvSpPr/>
          <p:nvPr/>
        </p:nvSpPr>
        <p:spPr>
          <a:xfrm>
            <a:off x="4140041" y="4253032"/>
            <a:ext cx="9632513" cy="15240"/>
          </a:xfrm>
          <a:prstGeom prst="roundRect">
            <a:avLst>
              <a:gd fmla="val 1266810" name="adj"/>
            </a:avLst>
          </a:prstGeom>
          <a:solidFill>
            <a:srgbClr val="B7D5C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17"/>
          <p:cNvSpPr/>
          <p:nvPr/>
        </p:nvSpPr>
        <p:spPr>
          <a:xfrm>
            <a:off x="750689" y="4375428"/>
            <a:ext cx="4923353" cy="1579245"/>
          </a:xfrm>
          <a:prstGeom prst="roundRect">
            <a:avLst>
              <a:gd fmla="val 12225" name="adj"/>
            </a:avLst>
          </a:prstGeom>
          <a:solidFill>
            <a:srgbClr val="D1EFE4"/>
          </a:solidFill>
          <a:ln cap="flat" cmpd="sng" w="9525">
            <a:solidFill>
              <a:srgbClr val="B7D5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17"/>
          <p:cNvSpPr/>
          <p:nvPr/>
        </p:nvSpPr>
        <p:spPr>
          <a:xfrm>
            <a:off x="3061573" y="4976455"/>
            <a:ext cx="301585" cy="3770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1702"/>
              </a:lnSpc>
              <a:spcBef>
                <a:spcPts val="0"/>
              </a:spcBef>
              <a:spcAft>
                <a:spcPts val="0"/>
              </a:spcAft>
              <a:buClr>
                <a:srgbClr val="4B4A4A"/>
              </a:buClr>
              <a:buSzPts val="2350"/>
              <a:buFont typeface="Arial"/>
              <a:buNone/>
            </a:pPr>
            <a:r>
              <a:rPr b="1" i="0" lang="en-US" sz="2350" u="none" cap="none" strike="noStrike">
                <a:solidFill>
                  <a:srgbClr val="4B4A4A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0" i="0" sz="2350" u="none" cap="none" strike="noStrike"/>
          </a:p>
        </p:txBody>
      </p:sp>
      <p:sp>
        <p:nvSpPr>
          <p:cNvPr id="151" name="Google Shape;151;p17"/>
          <p:cNvSpPr/>
          <p:nvPr/>
        </p:nvSpPr>
        <p:spPr>
          <a:xfrm>
            <a:off x="5888474" y="4589859"/>
            <a:ext cx="3825597" cy="3351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809"/>
              </a:lnSpc>
              <a:spcBef>
                <a:spcPts val="0"/>
              </a:spcBef>
              <a:spcAft>
                <a:spcPts val="0"/>
              </a:spcAft>
              <a:buClr>
                <a:srgbClr val="4B4A4A"/>
              </a:buClr>
              <a:buSzPts val="2100"/>
              <a:buFont typeface="Arial"/>
              <a:buNone/>
            </a:pPr>
            <a:r>
              <a:rPr b="1" i="0" lang="en-US" sz="2100" u="none" cap="none" strike="noStrike">
                <a:solidFill>
                  <a:srgbClr val="4B4A4A"/>
                </a:solidFill>
                <a:latin typeface="Arial"/>
                <a:ea typeface="Arial"/>
                <a:cs typeface="Arial"/>
                <a:sym typeface="Arial"/>
              </a:rPr>
              <a:t>Marketing e Comunicazione</a:t>
            </a:r>
            <a:endParaRPr b="0" i="0" sz="2100" u="none" cap="none" strike="noStrike"/>
          </a:p>
        </p:txBody>
      </p:sp>
      <p:sp>
        <p:nvSpPr>
          <p:cNvPr id="152" name="Google Shape;152;p17"/>
          <p:cNvSpPr/>
          <p:nvPr/>
        </p:nvSpPr>
        <p:spPr>
          <a:xfrm>
            <a:off x="5888474" y="5053727"/>
            <a:ext cx="7776805" cy="6865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4B4A4A"/>
              </a:buClr>
              <a:buSzPts val="1650"/>
              <a:buFont typeface="Geist"/>
              <a:buNone/>
            </a:pPr>
            <a:r>
              <a:rPr b="0" i="0" lang="en-US" sz="1650" u="none" cap="none" strike="noStrike">
                <a:solidFill>
                  <a:srgbClr val="4B4A4A"/>
                </a:solidFill>
                <a:latin typeface="Geist"/>
                <a:ea typeface="Geist"/>
                <a:cs typeface="Geist"/>
                <a:sym typeface="Geist"/>
              </a:rPr>
              <a:t>Strategie creative per posizionare Sportify nel mercato e mantenere un rapporto attivo con la community.</a:t>
            </a:r>
            <a:endParaRPr b="0" i="0" sz="1650" u="none" cap="none" strike="noStrike"/>
          </a:p>
        </p:txBody>
      </p:sp>
      <p:sp>
        <p:nvSpPr>
          <p:cNvPr id="153" name="Google Shape;153;p17"/>
          <p:cNvSpPr/>
          <p:nvPr/>
        </p:nvSpPr>
        <p:spPr>
          <a:xfrm>
            <a:off x="5781199" y="5939433"/>
            <a:ext cx="7991356" cy="15240"/>
          </a:xfrm>
          <a:prstGeom prst="roundRect">
            <a:avLst>
              <a:gd fmla="val 1266810" name="adj"/>
            </a:avLst>
          </a:prstGeom>
          <a:solidFill>
            <a:srgbClr val="B7D5C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17"/>
          <p:cNvSpPr/>
          <p:nvPr/>
        </p:nvSpPr>
        <p:spPr>
          <a:xfrm>
            <a:off x="750689" y="6061829"/>
            <a:ext cx="6564511" cy="1579245"/>
          </a:xfrm>
          <a:prstGeom prst="roundRect">
            <a:avLst>
              <a:gd fmla="val 12225" name="adj"/>
            </a:avLst>
          </a:prstGeom>
          <a:solidFill>
            <a:srgbClr val="D1EFE4"/>
          </a:solidFill>
          <a:ln cap="flat" cmpd="sng" w="9525">
            <a:solidFill>
              <a:srgbClr val="B7D5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17"/>
          <p:cNvSpPr/>
          <p:nvPr/>
        </p:nvSpPr>
        <p:spPr>
          <a:xfrm>
            <a:off x="3882152" y="6662857"/>
            <a:ext cx="301585" cy="3770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1702"/>
              </a:lnSpc>
              <a:spcBef>
                <a:spcPts val="0"/>
              </a:spcBef>
              <a:spcAft>
                <a:spcPts val="0"/>
              </a:spcAft>
              <a:buClr>
                <a:srgbClr val="4B4A4A"/>
              </a:buClr>
              <a:buSzPts val="2350"/>
              <a:buFont typeface="Arial"/>
              <a:buNone/>
            </a:pPr>
            <a:r>
              <a:rPr b="1" i="0" lang="en-US" sz="2350" u="none" cap="none" strike="noStrike">
                <a:solidFill>
                  <a:srgbClr val="4B4A4A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b="0" i="0" sz="2350" u="none" cap="none" strike="noStrike"/>
          </a:p>
        </p:txBody>
      </p:sp>
      <p:sp>
        <p:nvSpPr>
          <p:cNvPr id="156" name="Google Shape;156;p17"/>
          <p:cNvSpPr/>
          <p:nvPr/>
        </p:nvSpPr>
        <p:spPr>
          <a:xfrm>
            <a:off x="7529632" y="6276261"/>
            <a:ext cx="3062883" cy="3351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809"/>
              </a:lnSpc>
              <a:spcBef>
                <a:spcPts val="0"/>
              </a:spcBef>
              <a:spcAft>
                <a:spcPts val="0"/>
              </a:spcAft>
              <a:buClr>
                <a:srgbClr val="4B4A4A"/>
              </a:buClr>
              <a:buSzPts val="2100"/>
              <a:buFont typeface="Arial"/>
              <a:buNone/>
            </a:pPr>
            <a:r>
              <a:rPr b="1" i="0" lang="en-US" sz="2100" u="none" cap="none" strike="noStrike">
                <a:solidFill>
                  <a:srgbClr val="4B4A4A"/>
                </a:solidFill>
                <a:latin typeface="Arial"/>
                <a:ea typeface="Arial"/>
                <a:cs typeface="Arial"/>
                <a:sym typeface="Arial"/>
              </a:rPr>
              <a:t>Supporto e Operazioni</a:t>
            </a:r>
            <a:endParaRPr b="0" i="0" sz="2100" u="none" cap="none" strike="noStrike"/>
          </a:p>
        </p:txBody>
      </p:sp>
      <p:sp>
        <p:nvSpPr>
          <p:cNvPr id="157" name="Google Shape;157;p17"/>
          <p:cNvSpPr/>
          <p:nvPr/>
        </p:nvSpPr>
        <p:spPr>
          <a:xfrm>
            <a:off x="7529632" y="6740128"/>
            <a:ext cx="6135648" cy="6865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4B4A4A"/>
              </a:buClr>
              <a:buSzPts val="1650"/>
              <a:buFont typeface="Geist"/>
              <a:buNone/>
            </a:pPr>
            <a:r>
              <a:rPr b="0" i="0" lang="en-US" sz="1650" u="none" cap="none" strike="noStrike">
                <a:solidFill>
                  <a:srgbClr val="4B4A4A"/>
                </a:solidFill>
                <a:latin typeface="Geist"/>
                <a:ea typeface="Geist"/>
                <a:cs typeface="Geist"/>
                <a:sym typeface="Geist"/>
              </a:rPr>
              <a:t>Gestione utenti, customer care e organizzazione eventi sia online che offline.</a:t>
            </a:r>
            <a:endParaRPr b="0" i="0" sz="1650" u="none" cap="none" strike="noStrike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63" name="Google Shape;163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69675" y="0"/>
            <a:ext cx="5760726" cy="8229601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18"/>
          <p:cNvSpPr/>
          <p:nvPr/>
        </p:nvSpPr>
        <p:spPr>
          <a:xfrm>
            <a:off x="575548" y="452199"/>
            <a:ext cx="7992904" cy="10277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6747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006747"/>
                </a:solidFill>
                <a:latin typeface="Arial"/>
                <a:ea typeface="Arial"/>
                <a:cs typeface="Arial"/>
                <a:sym typeface="Arial"/>
              </a:rPr>
              <a:t>Piano Operativo e Finanziario: Sostenibilità e Crescita</a:t>
            </a:r>
            <a:endParaRPr b="0" i="0" sz="3200" u="none" cap="none" strike="noStrike"/>
          </a:p>
        </p:txBody>
      </p:sp>
      <p:sp>
        <p:nvSpPr>
          <p:cNvPr id="165" name="Google Shape;165;p18"/>
          <p:cNvSpPr/>
          <p:nvPr/>
        </p:nvSpPr>
        <p:spPr>
          <a:xfrm>
            <a:off x="575548" y="1808678"/>
            <a:ext cx="7992904" cy="5425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4A4A"/>
              </a:buClr>
              <a:buSzPts val="4250"/>
              <a:buFont typeface="Arial"/>
              <a:buNone/>
            </a:pPr>
            <a:r>
              <a:rPr b="1" i="0" lang="en-US" sz="4250" u="none" cap="none" strike="noStrike">
                <a:solidFill>
                  <a:srgbClr val="4B4A4A"/>
                </a:solidFill>
                <a:latin typeface="Arial"/>
                <a:ea typeface="Arial"/>
                <a:cs typeface="Arial"/>
                <a:sym typeface="Arial"/>
              </a:rPr>
              <a:t>12</a:t>
            </a:r>
            <a:endParaRPr b="0" i="0" sz="4250" u="none" cap="none" strike="noStrike"/>
          </a:p>
        </p:txBody>
      </p:sp>
      <p:sp>
        <p:nvSpPr>
          <p:cNvPr id="166" name="Google Shape;166;p18"/>
          <p:cNvSpPr/>
          <p:nvPr/>
        </p:nvSpPr>
        <p:spPr>
          <a:xfrm>
            <a:off x="3544133" y="2556629"/>
            <a:ext cx="2055614" cy="2569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B4A4A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rgbClr val="4B4A4A"/>
                </a:solidFill>
                <a:latin typeface="Arial"/>
                <a:ea typeface="Arial"/>
                <a:cs typeface="Arial"/>
                <a:sym typeface="Arial"/>
              </a:rPr>
              <a:t>Mesi Per il Lancio</a:t>
            </a:r>
            <a:endParaRPr b="0" i="0" sz="1600" u="none" cap="none" strike="noStrike"/>
          </a:p>
        </p:txBody>
      </p:sp>
      <p:sp>
        <p:nvSpPr>
          <p:cNvPr id="167" name="Google Shape;167;p18"/>
          <p:cNvSpPr/>
          <p:nvPr/>
        </p:nvSpPr>
        <p:spPr>
          <a:xfrm>
            <a:off x="575548" y="2912150"/>
            <a:ext cx="7992904" cy="2630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4B4A4A"/>
              </a:buClr>
              <a:buSzPts val="1250"/>
              <a:buFont typeface="Geist"/>
              <a:buNone/>
            </a:pPr>
            <a:r>
              <a:rPr b="0" i="0" lang="en-US" sz="1250" u="none" cap="none" strike="noStrike">
                <a:solidFill>
                  <a:srgbClr val="4B4A4A"/>
                </a:solidFill>
                <a:latin typeface="Geist"/>
                <a:ea typeface="Geist"/>
                <a:cs typeface="Geist"/>
                <a:sym typeface="Geist"/>
              </a:rPr>
              <a:t>Tempistica stimata per sviluppo, test e lancio ufficiale dell'app Sportify.</a:t>
            </a:r>
            <a:endParaRPr b="0" i="0" sz="1250" u="none" cap="none" strike="noStrike"/>
          </a:p>
        </p:txBody>
      </p:sp>
      <p:sp>
        <p:nvSpPr>
          <p:cNvPr id="168" name="Google Shape;168;p18"/>
          <p:cNvSpPr/>
          <p:nvPr/>
        </p:nvSpPr>
        <p:spPr>
          <a:xfrm>
            <a:off x="575485" y="3384775"/>
            <a:ext cx="79929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4A4A"/>
              </a:buClr>
              <a:buSzPts val="4250"/>
              <a:buFont typeface="Arial"/>
              <a:buNone/>
            </a:pPr>
            <a:r>
              <a:rPr b="1" i="0" lang="en-US" sz="4250" u="none" cap="none" strike="noStrike">
                <a:solidFill>
                  <a:srgbClr val="4B4A4A"/>
                </a:solidFill>
                <a:latin typeface="Arial"/>
                <a:ea typeface="Arial"/>
                <a:cs typeface="Arial"/>
                <a:sym typeface="Arial"/>
              </a:rPr>
              <a:t>50K</a:t>
            </a:r>
            <a:endParaRPr b="0" i="0" sz="4250" u="none" cap="none" strike="noStrike"/>
          </a:p>
        </p:txBody>
      </p:sp>
      <p:sp>
        <p:nvSpPr>
          <p:cNvPr id="169" name="Google Shape;169;p18"/>
          <p:cNvSpPr/>
          <p:nvPr/>
        </p:nvSpPr>
        <p:spPr>
          <a:xfrm>
            <a:off x="3438632" y="4009488"/>
            <a:ext cx="2123100" cy="2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B4A4A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rgbClr val="4B4A4A"/>
                </a:solidFill>
                <a:latin typeface="Arial"/>
                <a:ea typeface="Arial"/>
                <a:cs typeface="Arial"/>
                <a:sym typeface="Arial"/>
              </a:rPr>
              <a:t>Utenti Attivi Previsti</a:t>
            </a:r>
            <a:endParaRPr b="0" i="0" sz="1600" u="none" cap="none" strike="noStrike"/>
          </a:p>
        </p:txBody>
      </p:sp>
      <p:sp>
        <p:nvSpPr>
          <p:cNvPr id="170" name="Google Shape;170;p18"/>
          <p:cNvSpPr/>
          <p:nvPr/>
        </p:nvSpPr>
        <p:spPr>
          <a:xfrm>
            <a:off x="575473" y="4348334"/>
            <a:ext cx="7992900" cy="2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4B4A4A"/>
              </a:buClr>
              <a:buSzPts val="1250"/>
              <a:buFont typeface="Geist"/>
              <a:buNone/>
            </a:pPr>
            <a:r>
              <a:rPr b="0" i="0" lang="en-US" sz="1250" u="none" cap="none" strike="noStrike">
                <a:solidFill>
                  <a:srgbClr val="4B4A4A"/>
                </a:solidFill>
                <a:latin typeface="Geist"/>
                <a:ea typeface="Geist"/>
                <a:cs typeface="Geist"/>
                <a:sym typeface="Geist"/>
              </a:rPr>
              <a:t>Numero stimato di utenti entro il primo anno grazie alle campagne marketing mirate.</a:t>
            </a:r>
            <a:endParaRPr b="0" i="0" sz="1250" u="none" cap="none" strike="noStrike"/>
          </a:p>
        </p:txBody>
      </p:sp>
      <p:sp>
        <p:nvSpPr>
          <p:cNvPr id="171" name="Google Shape;171;p18"/>
          <p:cNvSpPr/>
          <p:nvPr/>
        </p:nvSpPr>
        <p:spPr>
          <a:xfrm>
            <a:off x="575548" y="4912672"/>
            <a:ext cx="79929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4A4A"/>
              </a:buClr>
              <a:buSzPts val="4250"/>
              <a:buFont typeface="Arial"/>
              <a:buNone/>
            </a:pPr>
            <a:r>
              <a:rPr b="1" i="0" lang="en-US" sz="4250" u="none" cap="none" strike="noStrike">
                <a:solidFill>
                  <a:srgbClr val="4B4A4A"/>
                </a:solidFill>
                <a:latin typeface="Arial"/>
                <a:ea typeface="Arial"/>
                <a:cs typeface="Arial"/>
                <a:sym typeface="Arial"/>
              </a:rPr>
              <a:t>200K</a:t>
            </a:r>
            <a:endParaRPr b="0" i="0" sz="4250" u="none" cap="none" strike="noStrike"/>
          </a:p>
        </p:txBody>
      </p:sp>
      <p:sp>
        <p:nvSpPr>
          <p:cNvPr id="172" name="Google Shape;172;p18"/>
          <p:cNvSpPr/>
          <p:nvPr/>
        </p:nvSpPr>
        <p:spPr>
          <a:xfrm>
            <a:off x="3472446" y="5575236"/>
            <a:ext cx="2055600" cy="2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B4A4A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rgbClr val="4B4A4A"/>
                </a:solidFill>
                <a:latin typeface="Arial"/>
                <a:ea typeface="Arial"/>
                <a:cs typeface="Arial"/>
                <a:sym typeface="Arial"/>
              </a:rPr>
              <a:t>Ricavi Annuali</a:t>
            </a:r>
            <a:endParaRPr b="0" i="0" sz="1600" u="none" cap="none" strike="noStrike"/>
          </a:p>
        </p:txBody>
      </p:sp>
      <p:sp>
        <p:nvSpPr>
          <p:cNvPr id="173" name="Google Shape;173;p18"/>
          <p:cNvSpPr/>
          <p:nvPr/>
        </p:nvSpPr>
        <p:spPr>
          <a:xfrm>
            <a:off x="575548" y="5853843"/>
            <a:ext cx="7992900" cy="2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4B4A4A"/>
              </a:buClr>
              <a:buSzPts val="1250"/>
              <a:buFont typeface="Geist"/>
              <a:buNone/>
            </a:pPr>
            <a:r>
              <a:rPr b="0" i="0" lang="en-US" sz="1250" u="none" cap="none" strike="noStrike">
                <a:solidFill>
                  <a:srgbClr val="4B4A4A"/>
                </a:solidFill>
                <a:latin typeface="Geist"/>
                <a:ea typeface="Geist"/>
                <a:cs typeface="Geist"/>
                <a:sym typeface="Geist"/>
              </a:rPr>
              <a:t>Proiezione di fatturato attraverso abbonamenti premium e merchandising.</a:t>
            </a:r>
            <a:endParaRPr b="0" i="0" sz="1250" u="none" cap="none" strike="noStrike"/>
          </a:p>
        </p:txBody>
      </p:sp>
      <p:sp>
        <p:nvSpPr>
          <p:cNvPr id="174" name="Google Shape;174;p18"/>
          <p:cNvSpPr/>
          <p:nvPr/>
        </p:nvSpPr>
        <p:spPr>
          <a:xfrm>
            <a:off x="432048" y="6128744"/>
            <a:ext cx="79929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4A4A"/>
              </a:buClr>
              <a:buSzPts val="4250"/>
              <a:buFont typeface="Arial"/>
              <a:buNone/>
            </a:pPr>
            <a:r>
              <a:rPr b="1" i="0" lang="en-US" sz="4250" u="none" cap="none" strike="noStrike">
                <a:solidFill>
                  <a:srgbClr val="4B4A4A"/>
                </a:solidFill>
                <a:latin typeface="Arial"/>
                <a:ea typeface="Arial"/>
                <a:cs typeface="Arial"/>
                <a:sym typeface="Arial"/>
              </a:rPr>
              <a:t>30%</a:t>
            </a:r>
            <a:endParaRPr b="0" i="0" sz="4250" u="none" cap="none" strike="noStrike"/>
          </a:p>
        </p:txBody>
      </p:sp>
      <p:sp>
        <p:nvSpPr>
          <p:cNvPr id="175" name="Google Shape;175;p18"/>
          <p:cNvSpPr/>
          <p:nvPr/>
        </p:nvSpPr>
        <p:spPr>
          <a:xfrm>
            <a:off x="3400696" y="6711370"/>
            <a:ext cx="2055600" cy="2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B4A4A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rgbClr val="4B4A4A"/>
                </a:solidFill>
                <a:latin typeface="Arial"/>
                <a:ea typeface="Arial"/>
                <a:cs typeface="Arial"/>
                <a:sym typeface="Arial"/>
              </a:rPr>
              <a:t>Margine di Profitto</a:t>
            </a:r>
            <a:endParaRPr b="0" i="0" sz="1600" u="none" cap="none" strike="noStrike"/>
          </a:p>
        </p:txBody>
      </p:sp>
      <p:sp>
        <p:nvSpPr>
          <p:cNvPr id="176" name="Google Shape;176;p18"/>
          <p:cNvSpPr/>
          <p:nvPr/>
        </p:nvSpPr>
        <p:spPr>
          <a:xfrm>
            <a:off x="503760" y="6968166"/>
            <a:ext cx="7992900" cy="2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4B4A4A"/>
              </a:buClr>
              <a:buSzPts val="1250"/>
              <a:buFont typeface="Geist"/>
              <a:buNone/>
            </a:pPr>
            <a:r>
              <a:rPr b="0" i="0" lang="en-US" sz="1250" u="none" cap="none" strike="noStrike">
                <a:solidFill>
                  <a:srgbClr val="4B4A4A"/>
                </a:solidFill>
                <a:latin typeface="Geist"/>
                <a:ea typeface="Geist"/>
                <a:cs typeface="Geist"/>
                <a:sym typeface="Geist"/>
              </a:rPr>
              <a:t>Obiettivo di margine netto conseguito grazie a costi contenuti e scalabilità digitale.</a:t>
            </a:r>
            <a:endParaRPr b="0" i="0" sz="1250" u="none" cap="none" strike="noStrike"/>
          </a:p>
        </p:txBody>
      </p:sp>
      <p:sp>
        <p:nvSpPr>
          <p:cNvPr id="177" name="Google Shape;177;p18"/>
          <p:cNvSpPr/>
          <p:nvPr/>
        </p:nvSpPr>
        <p:spPr>
          <a:xfrm>
            <a:off x="503810" y="7314666"/>
            <a:ext cx="7992900" cy="7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4B4A4A"/>
              </a:buClr>
              <a:buSzPts val="1250"/>
              <a:buFont typeface="Geist"/>
              <a:buNone/>
            </a:pPr>
            <a:r>
              <a:rPr b="0" i="0" lang="en-US" sz="1250" u="none" cap="none" strike="noStrike">
                <a:solidFill>
                  <a:srgbClr val="4B4A4A"/>
                </a:solidFill>
                <a:latin typeface="Geist"/>
                <a:ea typeface="Geist"/>
                <a:cs typeface="Geist"/>
                <a:sym typeface="Geist"/>
              </a:rPr>
              <a:t>Sportify punta a costruire una base solida con attenzione alla sostenibilità economica e ambientale, promuovendo la crescita graduale e la fidelizzazione tramite servizi di qualità e branding coerente con valori green.</a:t>
            </a:r>
            <a:endParaRPr b="0" i="0" sz="1250" u="none" cap="none" strike="noStrike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